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oontime" charset="1" panose="00000000000000000000"/>
      <p:regular r:id="rId10"/>
    </p:embeddedFont>
    <p:embeddedFont>
      <p:font typeface="Poppins Thin" charset="1" panose="00000300000000000000"/>
      <p:regular r:id="rId11"/>
    </p:embeddedFont>
    <p:embeddedFont>
      <p:font typeface="Poppins Thin Bold" charset="1" panose="00000400000000000000"/>
      <p:regular r:id="rId12"/>
    </p:embeddedFont>
    <p:embeddedFont>
      <p:font typeface="Poppins Thin Italics" charset="1" panose="00000300000000000000"/>
      <p:regular r:id="rId13"/>
    </p:embeddedFont>
    <p:embeddedFont>
      <p:font typeface="Poppins Thin Bold Italics" charset="1" panose="00000400000000000000"/>
      <p:regular r:id="rId14"/>
    </p:embeddedFont>
    <p:embeddedFont>
      <p:font typeface="Poppins Medium" charset="1" panose="00000600000000000000"/>
      <p:regular r:id="rId15"/>
    </p:embeddedFont>
    <p:embeddedFont>
      <p:font typeface="Poppins Medium Bold" charset="1" panose="00000700000000000000"/>
      <p:regular r:id="rId16"/>
    </p:embeddedFont>
    <p:embeddedFont>
      <p:font typeface="Poppins Medium Italics" charset="1" panose="00000600000000000000"/>
      <p:regular r:id="rId17"/>
    </p:embeddedFont>
    <p:embeddedFont>
      <p:font typeface="Poppins Medium Bold Italics" charset="1" panose="000007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  <p:embeddedFont>
      <p:font typeface="Canva Sans Italics" charset="1" panose="020B0503030501040103"/>
      <p:regular r:id="rId21"/>
    </p:embeddedFont>
    <p:embeddedFont>
      <p:font typeface="Canva Sans Bold Italics" charset="1" panose="020B08030305010401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37" Target="slides/slide15.xml" Type="http://schemas.openxmlformats.org/officeDocument/2006/relationships/slide"/><Relationship Id="rId38" Target="slides/slide16.xml" Type="http://schemas.openxmlformats.org/officeDocument/2006/relationships/slide"/><Relationship Id="rId39" Target="slides/slide17.xml" Type="http://schemas.openxmlformats.org/officeDocument/2006/relationships/slide"/><Relationship Id="rId4" Target="theme/theme1.xml" Type="http://schemas.openxmlformats.org/officeDocument/2006/relationships/theme"/><Relationship Id="rId40" Target="slides/slide18.xml" Type="http://schemas.openxmlformats.org/officeDocument/2006/relationships/slide"/><Relationship Id="rId41" Target="slides/slide19.xml" Type="http://schemas.openxmlformats.org/officeDocument/2006/relationships/slide"/><Relationship Id="rId42" Target="slides/slide20.xml" Type="http://schemas.openxmlformats.org/officeDocument/2006/relationships/slide"/><Relationship Id="rId43" Target="slides/slide21.xml" Type="http://schemas.openxmlformats.org/officeDocument/2006/relationships/slide"/><Relationship Id="rId44" Target="slides/slide22.xml" Type="http://schemas.openxmlformats.org/officeDocument/2006/relationships/slide"/><Relationship Id="rId45" Target="slides/slide23.xml" Type="http://schemas.openxmlformats.org/officeDocument/2006/relationships/slide"/><Relationship Id="rId46" Target="slides/slide24.xml" Type="http://schemas.openxmlformats.org/officeDocument/2006/relationships/slide"/><Relationship Id="rId47" Target="slides/slide25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Relationship Id="rId3" Target="../media/VAFT0EBJPXU.mp4" Type="http://schemas.openxmlformats.org/officeDocument/2006/relationships/video"/><Relationship Id="rId4" Target="../media/VAFT0EBJPXU.mp4" Type="http://schemas.microsoft.com/office/2007/relationships/media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132252" y="1110680"/>
            <a:ext cx="11299077" cy="395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498"/>
              </a:lnSpc>
            </a:pPr>
            <a:r>
              <a:rPr lang="en-US" sz="11070">
                <a:solidFill>
                  <a:srgbClr val="000000"/>
                </a:solidFill>
                <a:latin typeface="Poppins Medium"/>
              </a:rPr>
              <a:t>Sign Language Recognition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4769662" y="5372325"/>
            <a:ext cx="8767530" cy="7097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3"/>
              </a:lnSpc>
              <a:spcBef>
                <a:spcPct val="0"/>
              </a:spcBef>
            </a:pPr>
            <a:r>
              <a:rPr lang="en-US" sz="3930">
                <a:solidFill>
                  <a:srgbClr val="000000"/>
                </a:solidFill>
                <a:latin typeface="Poppins Thin Bold"/>
              </a:rPr>
              <a:t>CS 725 Project Presentation</a:t>
            </a:r>
          </a:p>
        </p:txBody>
      </p:sp>
      <p:grpSp>
        <p:nvGrpSpPr>
          <p:cNvPr name="Group 4" id="4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6" id="6"/>
          <p:cNvGrpSpPr/>
          <p:nvPr/>
        </p:nvGrpSpPr>
        <p:grpSpPr>
          <a:xfrm rot="-10800000">
            <a:off x="12386967" y="55305"/>
            <a:ext cx="2044362" cy="2041091"/>
            <a:chOff x="0" y="0"/>
            <a:chExt cx="6350000" cy="633984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9" id="9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866098" y="8301214"/>
            <a:ext cx="2044362" cy="2041091"/>
            <a:chOff x="0" y="0"/>
            <a:chExt cx="6350000" cy="6339840"/>
          </a:xfrm>
        </p:grpSpPr>
        <p:sp>
          <p:nvSpPr>
            <p:cNvPr name="Freeform 11" id="11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11395642" y="7212394"/>
            <a:ext cx="5596458" cy="23419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2"/>
              </a:lnSpc>
            </a:pPr>
            <a:r>
              <a:rPr lang="en-US" sz="2673">
                <a:solidFill>
                  <a:srgbClr val="000000"/>
                </a:solidFill>
                <a:latin typeface="Poppins Medium"/>
              </a:rPr>
              <a:t>Abhishek Kumar Gupta 22M0826</a:t>
            </a:r>
          </a:p>
          <a:p>
            <a:pPr algn="ctr">
              <a:lnSpc>
                <a:spcPts val="3742"/>
              </a:lnSpc>
            </a:pPr>
            <a:r>
              <a:rPr lang="en-US" sz="2673">
                <a:solidFill>
                  <a:srgbClr val="000000"/>
                </a:solidFill>
                <a:latin typeface="Poppins Medium"/>
              </a:rPr>
              <a:t>Mrunal Janbandhu 22M0811</a:t>
            </a:r>
          </a:p>
          <a:p>
            <a:pPr algn="ctr">
              <a:lnSpc>
                <a:spcPts val="3742"/>
              </a:lnSpc>
            </a:pPr>
            <a:r>
              <a:rPr lang="en-US" sz="2673">
                <a:solidFill>
                  <a:srgbClr val="000000"/>
                </a:solidFill>
                <a:latin typeface="Poppins Medium"/>
              </a:rPr>
              <a:t>Osim Abes 22M0825</a:t>
            </a:r>
          </a:p>
          <a:p>
            <a:pPr algn="ctr">
              <a:lnSpc>
                <a:spcPts val="3742"/>
              </a:lnSpc>
            </a:pPr>
            <a:r>
              <a:rPr lang="en-US" sz="2673">
                <a:solidFill>
                  <a:srgbClr val="000000"/>
                </a:solidFill>
                <a:latin typeface="Poppins Medium"/>
              </a:rPr>
              <a:t>Rishabh Singh 22M0762</a:t>
            </a:r>
          </a:p>
          <a:p>
            <a:pPr algn="ctr">
              <a:lnSpc>
                <a:spcPts val="3742"/>
              </a:lnSpc>
              <a:spcBef>
                <a:spcPct val="0"/>
              </a:spcBef>
            </a:pPr>
            <a:r>
              <a:rPr lang="en-US" sz="2673">
                <a:solidFill>
                  <a:srgbClr val="000000"/>
                </a:solidFill>
                <a:latin typeface="Poppins Medium"/>
              </a:rPr>
              <a:t>Saswat Meher 22M0804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201360" y="6228831"/>
            <a:ext cx="3904134" cy="467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000000"/>
                </a:solidFill>
                <a:latin typeface="Canva Sans"/>
              </a:rPr>
              <a:t>Guide: Dr. Preethi Jyothi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5400000">
            <a:off x="6874244" y="-1292317"/>
            <a:ext cx="4154022" cy="1661609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871707" y="3273618"/>
            <a:ext cx="6544586" cy="3739763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AlexNet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933353" y="2163512"/>
            <a:ext cx="13644356" cy="2999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5 Convolution Layers, 3 Max Pooling Layers, 2 Dense Layers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40 epochs, batch sizes of 128</a:t>
            </a:r>
          </a:p>
          <a:p>
            <a:pPr>
              <a:lnSpc>
                <a:spcPts val="475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7399400" y="9426616"/>
            <a:ext cx="3489201" cy="3682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Canva Sans"/>
              </a:rPr>
              <a:t>Figure : AlexNet architecture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AlexNet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8300" t="7182" r="8778" b="5027"/>
          <a:stretch>
            <a:fillRect/>
          </a:stretch>
        </p:blipFill>
        <p:spPr>
          <a:xfrm flipH="false" flipV="false" rot="0">
            <a:off x="3110974" y="1976153"/>
            <a:ext cx="12356576" cy="5814239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8237008" y="6021162"/>
            <a:ext cx="10600" cy="6764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7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7447002" y="8658860"/>
            <a:ext cx="4245992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Test accuracy:  0.83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592110" y="7723717"/>
            <a:ext cx="5634916" cy="402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5"/>
              </a:lnSpc>
            </a:pPr>
            <a:r>
              <a:rPr lang="en-US" sz="2225">
                <a:solidFill>
                  <a:srgbClr val="000000"/>
                </a:solidFill>
                <a:latin typeface="Canva Sans"/>
              </a:rPr>
              <a:t>Figure 3: Training and validation accuracy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10" id="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Custom CNN Model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1728503"/>
            <a:ext cx="14430721" cy="76136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00"/>
              </a:lnSpc>
            </a:pPr>
          </a:p>
          <a:p>
            <a:pPr marL="604523" indent="-302261" lvl="1">
              <a:lnSpc>
                <a:spcPts val="5600"/>
              </a:lnSpc>
              <a:buFont typeface="Arial"/>
              <a:buChar char="•"/>
            </a:pPr>
            <a:r>
              <a:rPr lang="en-US" sz="2800">
                <a:solidFill>
                  <a:srgbClr val="000000"/>
                </a:solidFill>
                <a:latin typeface="Canva Sans"/>
              </a:rPr>
              <a:t>CNN models with various layers(Dense, Max Pooling etc.) for feature extraction </a:t>
            </a:r>
          </a:p>
          <a:p>
            <a:pPr>
              <a:lnSpc>
                <a:spcPts val="5600"/>
              </a:lnSpc>
            </a:pPr>
          </a:p>
          <a:p>
            <a:pPr marL="604523" indent="-302261" lvl="1">
              <a:lnSpc>
                <a:spcPts val="5600"/>
              </a:lnSpc>
              <a:buFont typeface="Arial"/>
              <a:buChar char="•"/>
            </a:pPr>
            <a:r>
              <a:rPr lang="en-US" sz="2800">
                <a:solidFill>
                  <a:srgbClr val="000000"/>
                </a:solidFill>
                <a:latin typeface="Canva Sans"/>
              </a:rPr>
              <a:t>RELU activation in the Convolution Layers</a:t>
            </a:r>
          </a:p>
          <a:p>
            <a:pPr>
              <a:lnSpc>
                <a:spcPts val="5600"/>
              </a:lnSpc>
            </a:pPr>
          </a:p>
          <a:p>
            <a:pPr marL="604523" indent="-302261" lvl="1">
              <a:lnSpc>
                <a:spcPts val="5600"/>
              </a:lnSpc>
              <a:buFont typeface="Arial"/>
              <a:buChar char="•"/>
            </a:pPr>
            <a:r>
              <a:rPr lang="en-US" sz="2800">
                <a:solidFill>
                  <a:srgbClr val="000000"/>
                </a:solidFill>
                <a:latin typeface="Canva Sans"/>
              </a:rPr>
              <a:t>Cross Entropy Loss  as the objective function</a:t>
            </a:r>
          </a:p>
          <a:p>
            <a:pPr>
              <a:lnSpc>
                <a:spcPts val="5600"/>
              </a:lnSpc>
            </a:pPr>
          </a:p>
          <a:p>
            <a:pPr marL="604523" indent="-302261" lvl="1">
              <a:lnSpc>
                <a:spcPts val="5600"/>
              </a:lnSpc>
              <a:buFont typeface="Arial"/>
              <a:buChar char="•"/>
            </a:pPr>
            <a:r>
              <a:rPr lang="en-US" sz="2800">
                <a:solidFill>
                  <a:srgbClr val="000000"/>
                </a:solidFill>
                <a:latin typeface="Canva Sans"/>
              </a:rPr>
              <a:t>3 Convolution Layers with decreasing number of filters, 2 Dense Layers</a:t>
            </a:r>
          </a:p>
          <a:p>
            <a:pPr>
              <a:lnSpc>
                <a:spcPts val="5600"/>
              </a:lnSpc>
            </a:pPr>
          </a:p>
          <a:p>
            <a:pPr marL="604523" indent="-302261" lvl="1">
              <a:lnSpc>
                <a:spcPts val="5600"/>
              </a:lnSpc>
              <a:buFont typeface="Arial"/>
              <a:buChar char="•"/>
            </a:pPr>
            <a:r>
              <a:rPr lang="en-US" sz="2800">
                <a:solidFill>
                  <a:srgbClr val="000000"/>
                </a:solidFill>
                <a:latin typeface="Canva Sans"/>
              </a:rPr>
              <a:t>Test accuracy: 0.97</a:t>
            </a:r>
          </a:p>
          <a:p>
            <a:pPr>
              <a:lnSpc>
                <a:spcPts val="3920"/>
              </a:lnSpc>
            </a:pP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0" t="0" r="0" b="52453"/>
          <a:stretch>
            <a:fillRect/>
          </a:stretch>
        </p:blipFill>
        <p:spPr>
          <a:xfrm flipH="false" flipV="false" rot="0">
            <a:off x="2184952" y="1976153"/>
            <a:ext cx="5020383" cy="728214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Custom CNN Model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0" t="46202" r="0" b="0"/>
          <a:stretch>
            <a:fillRect/>
          </a:stretch>
        </p:blipFill>
        <p:spPr>
          <a:xfrm flipH="false" flipV="false" rot="0">
            <a:off x="10322150" y="1823370"/>
            <a:ext cx="4530130" cy="743493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5963952" y="9467850"/>
            <a:ext cx="6360096" cy="3752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nva Sans"/>
              </a:rPr>
              <a:t>Figure 4: Architecture of custom used CNN Model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7661" t="7541" r="7324" b="2873"/>
          <a:stretch>
            <a:fillRect/>
          </a:stretch>
        </p:blipFill>
        <p:spPr>
          <a:xfrm flipH="false" flipV="false" rot="0">
            <a:off x="2948077" y="2241705"/>
            <a:ext cx="12391845" cy="5803589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Custom CNN Model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483883" y="7988145"/>
            <a:ext cx="5320233" cy="3752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nva Sans"/>
              </a:rPr>
              <a:t>Figure 5: Training and validation accuracy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2921981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With Image Augmentation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942018" y="2078179"/>
            <a:ext cx="14422056" cy="65236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47"/>
              </a:lnSpc>
            </a:pPr>
          </a:p>
          <a:p>
            <a:pPr algn="just" marL="2177851" indent="-544463" lvl="3">
              <a:lnSpc>
                <a:spcPts val="4707"/>
              </a:lnSpc>
              <a:buFont typeface="Arial"/>
              <a:buChar char="￭"/>
            </a:pPr>
            <a:r>
              <a:rPr lang="en-US" sz="3362">
                <a:solidFill>
                  <a:srgbClr val="000000"/>
                </a:solidFill>
                <a:latin typeface="Canva Sans"/>
              </a:rPr>
              <a:t>10 degrees rotation in both directions</a:t>
            </a:r>
          </a:p>
          <a:p>
            <a:pPr algn="just">
              <a:lnSpc>
                <a:spcPts val="4707"/>
              </a:lnSpc>
            </a:pPr>
          </a:p>
          <a:p>
            <a:pPr algn="just" marL="2177851" indent="-544463" lvl="3">
              <a:lnSpc>
                <a:spcPts val="4707"/>
              </a:lnSpc>
              <a:buFont typeface="Arial"/>
              <a:buChar char="￭"/>
            </a:pPr>
            <a:r>
              <a:rPr lang="en-US" sz="3362">
                <a:solidFill>
                  <a:srgbClr val="000000"/>
                </a:solidFill>
                <a:latin typeface="Canva Sans"/>
              </a:rPr>
              <a:t>The z</a:t>
            </a:r>
            <a:r>
              <a:rPr lang="en-US" sz="3362">
                <a:solidFill>
                  <a:srgbClr val="000000"/>
                </a:solidFill>
                <a:latin typeface="Canva Sans"/>
              </a:rPr>
              <a:t>oom scale varied from 0.9 to 1.1</a:t>
            </a:r>
          </a:p>
          <a:p>
            <a:pPr algn="just">
              <a:lnSpc>
                <a:spcPts val="4707"/>
              </a:lnSpc>
            </a:pPr>
          </a:p>
          <a:p>
            <a:pPr algn="just" marL="2177851" indent="-544463" lvl="3">
              <a:lnSpc>
                <a:spcPts val="4707"/>
              </a:lnSpc>
              <a:buFont typeface="Arial"/>
              <a:buChar char="￭"/>
            </a:pPr>
            <a:r>
              <a:rPr lang="en-US" sz="3362">
                <a:solidFill>
                  <a:srgbClr val="000000"/>
                </a:solidFill>
                <a:latin typeface="Canva Sans"/>
              </a:rPr>
              <a:t>Width and Height varied by ±10%</a:t>
            </a:r>
          </a:p>
          <a:p>
            <a:pPr algn="just">
              <a:lnSpc>
                <a:spcPts val="4707"/>
              </a:lnSpc>
            </a:pPr>
          </a:p>
          <a:p>
            <a:pPr algn="just" marL="2177851" indent="-544463" lvl="3">
              <a:lnSpc>
                <a:spcPts val="4707"/>
              </a:lnSpc>
              <a:buFont typeface="Arial"/>
              <a:buChar char="￭"/>
            </a:pPr>
            <a:r>
              <a:rPr lang="en-US" sz="3362">
                <a:solidFill>
                  <a:srgbClr val="000000"/>
                </a:solidFill>
                <a:latin typeface="Canva Sans"/>
              </a:rPr>
              <a:t>Horizontal and Vertical Inversions are avoided.</a:t>
            </a:r>
          </a:p>
          <a:p>
            <a:pPr algn="just">
              <a:lnSpc>
                <a:spcPts val="4707"/>
              </a:lnSpc>
            </a:pPr>
          </a:p>
          <a:p>
            <a:pPr algn="just" marL="2177851" indent="-544463" lvl="3">
              <a:lnSpc>
                <a:spcPts val="4707"/>
              </a:lnSpc>
              <a:buFont typeface="Arial"/>
              <a:buChar char="￭"/>
            </a:pPr>
            <a:r>
              <a:rPr lang="en-US" sz="3362">
                <a:solidFill>
                  <a:srgbClr val="000000"/>
                </a:solidFill>
                <a:latin typeface="Canva Sans"/>
              </a:rPr>
              <a:t>Test accuracy: ~ 1</a:t>
            </a:r>
          </a:p>
          <a:p>
            <a:pPr algn="just">
              <a:lnSpc>
                <a:spcPts val="4707"/>
              </a:lnSpc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8938" t="4668" r="8619" b="3591"/>
          <a:stretch>
            <a:fillRect/>
          </a:stretch>
        </p:blipFill>
        <p:spPr>
          <a:xfrm flipH="false" flipV="false" rot="0">
            <a:off x="2811818" y="1862111"/>
            <a:ext cx="12664364" cy="6263394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CNN with Augmentation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476926" y="8373155"/>
            <a:ext cx="5334149" cy="3752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Canva Sans"/>
              </a:rPr>
              <a:t>Figure 6: Training and validation accuracy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7671" t="9178" r="14710" b="8630"/>
          <a:stretch>
            <a:fillRect/>
          </a:stretch>
        </p:blipFill>
        <p:spPr>
          <a:xfrm flipH="false" flipV="false" rot="0">
            <a:off x="3957434" y="170447"/>
            <a:ext cx="9392753" cy="99461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894794" y="-135195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Comparative Analysis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aphicFrame>
        <p:nvGraphicFramePr>
          <p:cNvPr name="Table 7" id="7"/>
          <p:cNvGraphicFramePr>
            <a:graphicFrameLocks noGrp="true"/>
          </p:cNvGraphicFramePr>
          <p:nvPr/>
        </p:nvGraphicFramePr>
        <p:xfrm>
          <a:off x="3306808" y="1729086"/>
          <a:ext cx="10475048" cy="7529214"/>
        </p:xfrm>
        <a:graphic>
          <a:graphicData uri="http://schemas.openxmlformats.org/drawingml/2006/table">
            <a:tbl>
              <a:tblPr/>
              <a:tblGrid>
                <a:gridCol w="2618762"/>
                <a:gridCol w="2618762"/>
                <a:gridCol w="2618762"/>
                <a:gridCol w="2618762"/>
              </a:tblGrid>
              <a:tr h="834366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 Bold"/>
                        </a:rPr>
                        <a:t>MODEL 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 Bold"/>
                        </a:rPr>
                        <a:t>Precision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 Bold"/>
                        </a:rPr>
                        <a:t>Recall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 Bold"/>
                        </a:rPr>
                        <a:t>F1-score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773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KNN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0.83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0.81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0.81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773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SVM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0.86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0.85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0.85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773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ANN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0.74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0.70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0.71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773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ALEXNET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0.88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0.83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0.84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773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Custom CNN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0.98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0.97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0.97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5983"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With Augmentation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1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1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nva Sans"/>
                        </a:rPr>
                        <a:t>1</a:t>
                      </a:r>
                      <a:endParaRPr lang="en-US" sz="1100"/>
                    </a:p>
                  </a:txBody>
                  <a:tcPr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141071" y="885351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 Bold"/>
              </a:rPr>
              <a:t>Realtime Recognition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9139238" y="4422407"/>
            <a:ext cx="9525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9476" y="2451730"/>
            <a:ext cx="18278573" cy="53638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928374" indent="-464187" lvl="1">
              <a:lnSpc>
                <a:spcPts val="8600"/>
              </a:lnSpc>
              <a:buFont typeface="Arial"/>
              <a:buChar char="•"/>
            </a:pPr>
            <a:r>
              <a:rPr lang="en-US" sz="4300">
                <a:solidFill>
                  <a:srgbClr val="000000"/>
                </a:solidFill>
                <a:latin typeface="Canva Sans"/>
              </a:rPr>
              <a:t> Open CV library for capturing images</a:t>
            </a:r>
          </a:p>
          <a:p>
            <a:pPr marL="928374" indent="-464187" lvl="1">
              <a:lnSpc>
                <a:spcPts val="8600"/>
              </a:lnSpc>
              <a:buFont typeface="Arial"/>
              <a:buChar char="•"/>
            </a:pPr>
            <a:r>
              <a:rPr lang="en-US" sz="4300">
                <a:solidFill>
                  <a:srgbClr val="000000"/>
                </a:solidFill>
                <a:latin typeface="Canva Sans"/>
              </a:rPr>
              <a:t>Hand</a:t>
            </a:r>
            <a:r>
              <a:rPr lang="en-US" sz="4300">
                <a:solidFill>
                  <a:srgbClr val="000000"/>
                </a:solidFill>
                <a:latin typeface="Canva Sans"/>
              </a:rPr>
              <a:t> gestures extracted using MediaPipe</a:t>
            </a:r>
          </a:p>
          <a:p>
            <a:pPr marL="928374" indent="-464187" lvl="1">
              <a:lnSpc>
                <a:spcPts val="8600"/>
              </a:lnSpc>
              <a:buFont typeface="Arial"/>
              <a:buChar char="•"/>
            </a:pPr>
            <a:r>
              <a:rPr lang="en-US" sz="4300">
                <a:solidFill>
                  <a:srgbClr val="000000"/>
                </a:solidFill>
                <a:latin typeface="Canva Sans"/>
              </a:rPr>
              <a:t>The captured image scaled to the dimensions of the training data</a:t>
            </a:r>
          </a:p>
          <a:p>
            <a:pPr marL="928374" indent="-464187" lvl="1">
              <a:lnSpc>
                <a:spcPts val="8600"/>
              </a:lnSpc>
              <a:buFont typeface="Arial"/>
              <a:buChar char="•"/>
            </a:pPr>
            <a:r>
              <a:rPr lang="en-US" sz="4300">
                <a:solidFill>
                  <a:srgbClr val="000000"/>
                </a:solidFill>
                <a:latin typeface="Canva Sans"/>
              </a:rPr>
              <a:t>Gaussian Blur applied to closely resemble training images</a:t>
            </a:r>
          </a:p>
          <a:p>
            <a:pPr algn="ctr">
              <a:lnSpc>
                <a:spcPts val="8600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88409" y="437147"/>
            <a:ext cx="15911183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Introduction &amp; Problem Statement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381899" y="2814742"/>
            <a:ext cx="15220355" cy="5006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55649" indent="-377824" lvl="1">
              <a:lnSpc>
                <a:spcPts val="80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Languages can be a barrier for the differently abled</a:t>
            </a:r>
          </a:p>
          <a:p>
            <a:pPr algn="just" marL="755649" indent="-377824" lvl="1">
              <a:lnSpc>
                <a:spcPts val="80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Sign Languages come to the rescue using visual-manual modalities</a:t>
            </a:r>
          </a:p>
          <a:p>
            <a:pPr algn="just" marL="755649" indent="-377824" lvl="1">
              <a:lnSpc>
                <a:spcPts val="80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Need to predict alphabet labels corresponding to visual input signs </a:t>
            </a:r>
          </a:p>
          <a:p>
            <a:pPr algn="just" marL="755649" indent="-377824" lvl="1">
              <a:lnSpc>
                <a:spcPts val="80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Challenge: Generate labels corresponding to live visual feed </a:t>
            </a:r>
          </a:p>
          <a:p>
            <a:pPr algn="just">
              <a:lnSpc>
                <a:spcPts val="8049"/>
              </a:lnSpc>
            </a:pP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6" id="6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5604" r="0" b="0"/>
          <a:stretch>
            <a:fillRect/>
          </a:stretch>
        </p:blipFill>
        <p:spPr>
          <a:xfrm flipH="false" flipV="false" rot="0">
            <a:off x="4544267" y="1489957"/>
            <a:ext cx="9199466" cy="7768343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3141071" y="158671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Demonstration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Scope for Future work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91960" y="2531109"/>
            <a:ext cx="14430721" cy="4308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55649" indent="-377824" lvl="1">
              <a:lnSpc>
                <a:spcPts val="87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Enhancement of Dataset by adding higher dimensional images</a:t>
            </a:r>
          </a:p>
          <a:p>
            <a:pPr marL="755649" indent="-377824" lvl="1">
              <a:lnSpc>
                <a:spcPts val="87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Image Pre-Processing for obtaining noise free images</a:t>
            </a:r>
          </a:p>
          <a:p>
            <a:pPr marL="755649" indent="-377824" lvl="1">
              <a:lnSpc>
                <a:spcPts val="87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NLP based modelling for sentence completion</a:t>
            </a:r>
          </a:p>
          <a:p>
            <a:pPr marL="755649" indent="-377824" lvl="1">
              <a:lnSpc>
                <a:spcPts val="8749"/>
              </a:lnSpc>
              <a:buFont typeface="Arial"/>
              <a:buChar char="•"/>
            </a:pPr>
            <a:r>
              <a:rPr lang="en-US" sz="3499">
                <a:solidFill>
                  <a:srgbClr val="000000"/>
                </a:solidFill>
                <a:latin typeface="Canva Sans"/>
              </a:rPr>
              <a:t>Text to Speech for more robust utilities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3141071" y="158671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 Bold"/>
              </a:rPr>
              <a:t>Reference Links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74347" y="2561852"/>
            <a:ext cx="15032525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Code:  https://git.cse.iitb.ac.in/mlproject2022/sign-language-classifier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35316" y="3943985"/>
            <a:ext cx="15528758" cy="1199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Demo Video:  https://drive.google.com/file/d/1sCR7hZPPoqtFKS6So-2k2mpZb_Tp9DUI/view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3141071" y="158671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 Bold"/>
              </a:rPr>
              <a:t>Contributions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520094" y="1800542"/>
            <a:ext cx="13247812" cy="6600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Brainstorming: All team members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SVM and KNN: Mrunal and Rishabh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ANN: Osim and Saswat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AlexNet: Osim, Mrunal and Rishabh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Custom CNN and with Augmentation: Abhishek and Saswat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Realtime Recognition: Saswat and Abhishek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2997868" y="1437918"/>
            <a:ext cx="11034816" cy="9011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27"/>
              </a:lnSpc>
              <a:spcBef>
                <a:spcPct val="0"/>
              </a:spcBef>
            </a:pPr>
            <a:r>
              <a:rPr lang="en-US" sz="41908">
                <a:solidFill>
                  <a:srgbClr val="FF7CBF"/>
                </a:solidFill>
                <a:latin typeface="Moontime Bold"/>
              </a:rPr>
              <a:t>Thank You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022438" y="767715"/>
            <a:ext cx="7355003" cy="824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52"/>
              </a:lnSpc>
            </a:pPr>
            <a:r>
              <a:rPr lang="en-US" sz="4537">
                <a:solidFill>
                  <a:srgbClr val="000000"/>
                </a:solidFill>
                <a:latin typeface="Poppins Medium Bold"/>
              </a:rPr>
              <a:t>Dataset 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5" id="5"/>
          <p:cNvGrpSpPr/>
          <p:nvPr/>
        </p:nvGrpSpPr>
        <p:grpSpPr>
          <a:xfrm rot="-10800000">
            <a:off x="12386967" y="55305"/>
            <a:ext cx="2044362" cy="2041091"/>
            <a:chOff x="0" y="0"/>
            <a:chExt cx="6350000" cy="6339840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8" id="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3866098" y="8301214"/>
            <a:ext cx="2044362" cy="2041091"/>
            <a:chOff x="0" y="0"/>
            <a:chExt cx="6350000" cy="6339840"/>
          </a:xfrm>
        </p:grpSpPr>
        <p:sp>
          <p:nvSpPr>
            <p:cNvPr name="Freeform 10" id="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3871711" y="2276371"/>
            <a:ext cx="5283101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Sign Language MNIST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871711" y="3159565"/>
            <a:ext cx="6129784" cy="16452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34059" indent="-367030" lvl="1">
              <a:lnSpc>
                <a:spcPts val="679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27455 training data points</a:t>
            </a:r>
          </a:p>
          <a:p>
            <a:pPr algn="just" marL="734059" indent="-367030" lvl="1">
              <a:lnSpc>
                <a:spcPts val="679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784 Features (28x28)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857279" y="5164304"/>
            <a:ext cx="8266509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24 alphabet classes (excluding J&amp; Z )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871637" y="6009088"/>
            <a:ext cx="7466558" cy="1199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Grayscale values between 0-255</a:t>
            </a:r>
          </a:p>
          <a:p>
            <a:pPr algn="just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866006" y="493060"/>
            <a:ext cx="1216134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Exploratory Data Analysis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4229" t="7381" r="5455" b="3152"/>
          <a:stretch>
            <a:fillRect/>
          </a:stretch>
        </p:blipFill>
        <p:spPr>
          <a:xfrm flipH="false" flipV="false" rot="0">
            <a:off x="3588342" y="4186992"/>
            <a:ext cx="10716667" cy="530798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238" y="4604702"/>
            <a:ext cx="9525" cy="934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6993279" y="9428304"/>
            <a:ext cx="3659758" cy="3682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Canva Sans"/>
              </a:rPr>
              <a:t>Figure 1: Distribution of labels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059237" y="2642019"/>
            <a:ext cx="12160002" cy="552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Canva Sans"/>
              </a:rPr>
              <a:t>Approximately uniform distribution of data points across all labels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6929" t="6519" r="8531" b="4251"/>
          <a:stretch>
            <a:fillRect/>
          </a:stretch>
        </p:blipFill>
        <p:spPr>
          <a:xfrm flipH="false" flipV="false" rot="0">
            <a:off x="10197834" y="5849113"/>
            <a:ext cx="6619437" cy="3992391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26911" t="9587" r="26043" b="7553"/>
          <a:stretch>
            <a:fillRect/>
          </a:stretch>
        </p:blipFill>
        <p:spPr>
          <a:xfrm flipH="false" flipV="false" rot="0">
            <a:off x="1761402" y="2109350"/>
            <a:ext cx="3715826" cy="3739763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3141071" y="531924"/>
            <a:ext cx="11299077" cy="925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39"/>
              </a:lnSpc>
            </a:pPr>
            <a:r>
              <a:rPr lang="en-US" sz="5171">
                <a:solidFill>
                  <a:srgbClr val="000000"/>
                </a:solidFill>
                <a:latin typeface="Poppins Medium"/>
              </a:rPr>
              <a:t>Exploratory Data Analysis(contd.)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39238" y="2023625"/>
            <a:ext cx="9525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9139238" y="4422407"/>
            <a:ext cx="9525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282012" y="6635952"/>
            <a:ext cx="9404152" cy="20591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907018" indent="-453509" lvl="1">
              <a:lnSpc>
                <a:spcPts val="8402"/>
              </a:lnSpc>
              <a:buFont typeface="Arial"/>
              <a:buChar char="•"/>
            </a:pPr>
            <a:r>
              <a:rPr lang="en-US" sz="4201">
                <a:solidFill>
                  <a:srgbClr val="000000"/>
                </a:solidFill>
                <a:latin typeface="Canva Sans"/>
              </a:rPr>
              <a:t>95% variability covered with PCA</a:t>
            </a:r>
          </a:p>
          <a:p>
            <a:pPr marL="907018" indent="-453509" lvl="1">
              <a:lnSpc>
                <a:spcPts val="8402"/>
              </a:lnSpc>
              <a:buFont typeface="Arial"/>
              <a:buChar char="•"/>
            </a:pPr>
            <a:r>
              <a:rPr lang="en-US" sz="4201">
                <a:solidFill>
                  <a:srgbClr val="000000"/>
                </a:solidFill>
                <a:latin typeface="Canva Sans"/>
              </a:rPr>
              <a:t>113 features extracted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904721" y="2280482"/>
            <a:ext cx="5771778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Visualization of a data point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141071" y="885351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Methodology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289384" y="2532243"/>
            <a:ext cx="15709232" cy="4799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Non-DL Based Models:</a:t>
            </a:r>
          </a:p>
          <a:p>
            <a:pPr marL="2202178" indent="-550545" lvl="3">
              <a:lnSpc>
                <a:spcPts val="4759"/>
              </a:lnSpc>
              <a:buFont typeface="Arial"/>
              <a:buChar char="￭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Support Vector Machines</a:t>
            </a:r>
          </a:p>
          <a:p>
            <a:pPr marL="2202178" indent="-550545" lvl="3">
              <a:lnSpc>
                <a:spcPts val="4759"/>
              </a:lnSpc>
              <a:buFont typeface="Arial"/>
              <a:buChar char="￭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K-Nearest Neighbours</a:t>
            </a:r>
          </a:p>
          <a:p>
            <a:pPr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 </a:t>
            </a:r>
            <a:r>
              <a:rPr lang="en-US" sz="3399">
                <a:solidFill>
                  <a:srgbClr val="E8E6E3"/>
                </a:solidFill>
                <a:latin typeface="Canva Sans"/>
              </a:rPr>
              <a:t>         </a:t>
            </a:r>
          </a:p>
          <a:p>
            <a:pPr>
              <a:lnSpc>
                <a:spcPts val="4759"/>
              </a:lnSpc>
            </a:pPr>
            <a:r>
              <a:rPr lang="en-US" sz="3399">
                <a:solidFill>
                  <a:srgbClr val="E8E6E3"/>
                </a:solidFill>
                <a:latin typeface="Canva Sans"/>
              </a:rPr>
              <a:t> </a:t>
            </a:r>
            <a:r>
              <a:rPr lang="en-US" sz="3399">
                <a:solidFill>
                  <a:srgbClr val="000000"/>
                </a:solidFill>
                <a:latin typeface="Canva Sans"/>
              </a:rPr>
              <a:t>Neural Net-Based Models:</a:t>
            </a:r>
          </a:p>
          <a:p>
            <a:pPr algn="just" marL="2202178" indent="-550545" lvl="3">
              <a:lnSpc>
                <a:spcPts val="4759"/>
              </a:lnSpc>
              <a:buFont typeface="Arial"/>
              <a:buChar char="￭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Artificial Neural Network</a:t>
            </a:r>
          </a:p>
          <a:p>
            <a:pPr algn="just" marL="2202178" indent="-550545" lvl="3">
              <a:lnSpc>
                <a:spcPts val="4759"/>
              </a:lnSpc>
              <a:buFont typeface="Arial"/>
              <a:buChar char="￭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Known Architecture (AlexNet)</a:t>
            </a:r>
          </a:p>
          <a:p>
            <a:pPr algn="just" marL="2202178" indent="-550545" lvl="3">
              <a:lnSpc>
                <a:spcPts val="4759"/>
              </a:lnSpc>
              <a:buFont typeface="Arial"/>
              <a:buChar char="￭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Convolutional Neural Network (with and without Augmentation)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868116" y="307607"/>
            <a:ext cx="11299077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SVM and KNN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334747" y="1704975"/>
            <a:ext cx="17953253" cy="7800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Features from PC</a:t>
            </a:r>
            <a:r>
              <a:rPr lang="en-US" sz="3399">
                <a:solidFill>
                  <a:srgbClr val="000000"/>
                </a:solidFill>
                <a:latin typeface="Canva Sans"/>
              </a:rPr>
              <a:t>A were used to train both models.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SVM is designed for binary classification 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One-vs-Rest and One-vs-One strategies for multi-class classification.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Data points that have minimum distance in feature space from our new data point.</a:t>
            </a:r>
          </a:p>
          <a:p>
            <a:pPr>
              <a:lnSpc>
                <a:spcPts val="4759"/>
              </a:lnSpc>
            </a:pPr>
          </a:p>
          <a:p>
            <a:pPr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K such data points are considered, and the most frequent label is given to new points.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    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Accuracy: </a:t>
            </a:r>
            <a:r>
              <a:rPr lang="en-US" sz="3399">
                <a:solidFill>
                  <a:srgbClr val="000000"/>
                </a:solidFill>
                <a:latin typeface="Canva Sans Bold"/>
              </a:rPr>
              <a:t>       </a:t>
            </a:r>
            <a:r>
              <a:rPr lang="en-US" sz="3399">
                <a:solidFill>
                  <a:srgbClr val="000000"/>
                </a:solidFill>
                <a:latin typeface="Canva Sans"/>
              </a:rPr>
              <a:t>KNN-0.81   SVM-0.85</a:t>
            </a:r>
          </a:p>
          <a:p>
            <a:pPr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9427" y="6500610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Neural-Net based Models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882491" y="2178797"/>
            <a:ext cx="6304731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 Bold"/>
              </a:rPr>
              <a:t> Artificial Neural Network: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321822" y="2245154"/>
            <a:ext cx="13644356" cy="6788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799"/>
              </a:lnSpc>
            </a:pPr>
          </a:p>
          <a:p>
            <a:pPr marL="734059" indent="-367030" lvl="1">
              <a:lnSpc>
                <a:spcPts val="679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All 784 features passed as input.</a:t>
            </a:r>
          </a:p>
          <a:p>
            <a:pPr>
              <a:lnSpc>
                <a:spcPts val="6799"/>
              </a:lnSpc>
            </a:pPr>
          </a:p>
          <a:p>
            <a:pPr marL="734059" indent="-367030" lvl="1">
              <a:lnSpc>
                <a:spcPts val="679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3 Hidden layers, 128 Units in each layer</a:t>
            </a:r>
          </a:p>
          <a:p>
            <a:pPr>
              <a:lnSpc>
                <a:spcPts val="6799"/>
              </a:lnSpc>
            </a:pPr>
          </a:p>
          <a:p>
            <a:pPr marL="734059" indent="-367030" lvl="1">
              <a:lnSpc>
                <a:spcPts val="679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RELU activation in each of the hidden layers</a:t>
            </a:r>
          </a:p>
          <a:p>
            <a:pPr>
              <a:lnSpc>
                <a:spcPts val="6799"/>
              </a:lnSpc>
            </a:pPr>
          </a:p>
          <a:p>
            <a:pPr marL="734059" indent="-367030" lvl="1">
              <a:lnSpc>
                <a:spcPts val="679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The output layer has 24 nodes with softmax activation.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14440148" y="55305"/>
            <a:ext cx="3847852" cy="3841695"/>
            <a:chOff x="0" y="0"/>
            <a:chExt cx="6350000" cy="633984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28477" y="6500610"/>
            <a:ext cx="3847852" cy="3841695"/>
            <a:chOff x="0" y="0"/>
            <a:chExt cx="6350000" cy="633984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7502" t="5387" r="7502" b="4309"/>
          <a:stretch>
            <a:fillRect/>
          </a:stretch>
        </p:blipFill>
        <p:spPr>
          <a:xfrm flipH="false" flipV="false" rot="0">
            <a:off x="3559342" y="2798289"/>
            <a:ext cx="10677977" cy="5042101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2912935" y="307607"/>
            <a:ext cx="12462130" cy="1251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59"/>
              </a:lnSpc>
            </a:pPr>
            <a:r>
              <a:rPr lang="en-US" sz="6971">
                <a:solidFill>
                  <a:srgbClr val="000000"/>
                </a:solidFill>
                <a:latin typeface="Poppins Medium"/>
              </a:rPr>
              <a:t>Neural-Net based Models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650297" y="2198849"/>
            <a:ext cx="7972276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 Bold"/>
              </a:rPr>
              <a:t> Artificial Neural Network(contd.):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276058" y="8780189"/>
            <a:ext cx="3735884" cy="599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</a:rPr>
              <a:t>Test accuracy: 0.7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635167" y="7773715"/>
            <a:ext cx="5055766" cy="3682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Canva Sans"/>
              </a:rPr>
              <a:t>Figure 2: Training and validation accuracy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DAFS1nfHl9o</dc:identifier>
  <dcterms:modified xsi:type="dcterms:W3CDTF">2011-08-01T06:04:30Z</dcterms:modified>
  <cp:revision>1</cp:revision>
  <dc:title>Sign Language Recognition</dc:title>
</cp:coreProperties>
</file>